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64" r:id="rId6"/>
    <p:sldId id="267" r:id="rId7"/>
    <p:sldId id="265" r:id="rId8"/>
    <p:sldId id="296" r:id="rId9"/>
    <p:sldId id="299" r:id="rId10"/>
    <p:sldId id="300" r:id="rId11"/>
    <p:sldId id="301" r:id="rId12"/>
    <p:sldId id="302" r:id="rId13"/>
    <p:sldId id="271" r:id="rId14"/>
    <p:sldId id="297" r:id="rId15"/>
    <p:sldId id="298" r:id="rId16"/>
    <p:sldId id="303" r:id="rId17"/>
    <p:sldId id="29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346C"/>
    <a:srgbClr val="2468D6"/>
    <a:srgbClr val="194A96"/>
    <a:srgbClr val="0070C0"/>
    <a:srgbClr val="F2F2F2"/>
    <a:srgbClr val="9CC5FD"/>
    <a:srgbClr val="3A6695"/>
    <a:srgbClr val="134263"/>
    <a:srgbClr val="1E2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8" autoAdjust="0"/>
    <p:restoredTop sz="93963" autoAdjust="0"/>
  </p:normalViewPr>
  <p:slideViewPr>
    <p:cSldViewPr snapToGrid="0" showGuides="1">
      <p:cViewPr varScale="1">
        <p:scale>
          <a:sx n="73" d="100"/>
          <a:sy n="73" d="100"/>
        </p:scale>
        <p:origin x="49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endParaRPr lang="zh-CN" altLang="en-US" dirty="0"/>
          </a:p>
          <a:p>
            <a:r>
              <a:rPr lang="en-US" altLang="zh-CN" dirty="0"/>
              <a:t>https://liangliangtuwen.tmall.com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endParaRPr lang="zh-CN" altLang="en-US" dirty="0"/>
          </a:p>
          <a:p>
            <a:r>
              <a:rPr lang="en-US" altLang="zh-CN" dirty="0"/>
              <a:t>https://liangliangtuwen.tmall.com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D2638-5313-4B64-878D-A284C3526AE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28427-DD18-4FC4-8F0A-CDCFAE90A2A9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1577" y="136525"/>
            <a:ext cx="1967014" cy="4124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容无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F9789-5307-4634-BCF7-184E2903B16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62394-46F0-4523-8621-BE6C3585442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audio" Target="../media/media1.mp3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4.png"/><Relationship Id="rId10" Type="http://schemas.microsoft.com/office/2007/relationships/media" Target="../media/media1.mp3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tags" Target="../tags/tag14.xml"/><Relationship Id="rId2" Type="http://schemas.openxmlformats.org/officeDocument/2006/relationships/image" Target="../media/image2.png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H_Other_8"/>
          <p:cNvPicPr/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032194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MH_Other_8"/>
          <p:cNvPicPr/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127232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2204967"/>
            <a:ext cx="12192000" cy="286136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52525" y="2969260"/>
            <a:ext cx="988631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6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二基于</a:t>
            </a:r>
            <a:r>
              <a:rPr lang="en-US" altLang="zh-CN" sz="6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ViT</a:t>
            </a:r>
            <a:r>
              <a:rPr lang="zh-CN" altLang="en-US" sz="6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6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CIFAR10 </a:t>
            </a:r>
            <a:r>
              <a:rPr lang="zh-CN" altLang="en-US" sz="6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图像分类</a:t>
            </a:r>
            <a:endParaRPr lang="zh-CN" altLang="en-US" sz="60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82973" y="652725"/>
            <a:ext cx="4226054" cy="886197"/>
          </a:xfrm>
          <a:prstGeom prst="rect">
            <a:avLst/>
          </a:prstGeom>
        </p:spPr>
      </p:pic>
      <p:sp>
        <p:nvSpPr>
          <p:cNvPr id="13" name="TextBox 6"/>
          <p:cNvSpPr txBox="1"/>
          <p:nvPr>
            <p:custDataLst>
              <p:tags r:id="rId5"/>
            </p:custDataLst>
          </p:nvPr>
        </p:nvSpPr>
        <p:spPr>
          <a:xfrm>
            <a:off x="4147483" y="5644929"/>
            <a:ext cx="1961515" cy="39751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李增圣</a:t>
            </a:r>
            <a:endParaRPr lang="zh-CN" altLang="en-US" dirty="0" smtClean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"/>
          <p:cNvSpPr txBox="1"/>
          <p:nvPr>
            <p:custDataLst>
              <p:tags r:id="rId6"/>
            </p:custDataLst>
          </p:nvPr>
        </p:nvSpPr>
        <p:spPr>
          <a:xfrm>
            <a:off x="7068659" y="5644929"/>
            <a:ext cx="2213610" cy="39751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sz="2000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徐俊刚</a:t>
            </a:r>
            <a:endParaRPr lang="zh-CN" altLang="en-US" sz="2000" dirty="0" smtClean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7"/>
          <p:cNvSpPr>
            <a:spLocks noChangeAspect="1" noEditPoints="1"/>
          </p:cNvSpPr>
          <p:nvPr>
            <p:custDataLst>
              <p:tags r:id="rId7"/>
            </p:custDataLst>
          </p:nvPr>
        </p:nvSpPr>
        <p:spPr bwMode="auto">
          <a:xfrm>
            <a:off x="3596444" y="5611849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194A96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8"/>
          <p:cNvSpPr>
            <a:spLocks noChangeAspect="1" noEditPoints="1"/>
          </p:cNvSpPr>
          <p:nvPr>
            <p:custDataLst>
              <p:tags r:id="rId8"/>
            </p:custDataLst>
          </p:nvPr>
        </p:nvSpPr>
        <p:spPr bwMode="auto">
          <a:xfrm>
            <a:off x="6438230" y="5611848"/>
            <a:ext cx="464288" cy="466246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rgbClr val="194A96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Florian Bur - The Way">
            <a:hlinkClick r:id="" action="ppaction://media"/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 cstate="print"/>
          <a:stretch>
            <a:fillRect/>
          </a:stretch>
        </p:blipFill>
        <p:spPr>
          <a:xfrm>
            <a:off x="-609600" y="63119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100000" numSld="10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074410" y="0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58737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实验背景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79543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32715" y="1144270"/>
            <a:ext cx="3286760" cy="46418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Vision Transformer</a:t>
            </a:r>
            <a:endParaRPr lang="en-US" altLang="zh-CN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过程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9" descr="iShot_2025-04-28_15.08.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30" y="905510"/>
            <a:ext cx="5711825" cy="59067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5575" y="1608455"/>
            <a:ext cx="5227320" cy="511302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1270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定义了一个基于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ViT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结构的图像分类网络：首先将输入的 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32×32 RGB 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图像按 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4×4 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小块切分共 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64 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个 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patch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，并通过 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LayerNorm 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和线性映射将每个 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patch 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映射到维度 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dim 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的特征向量；然后在这些 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patch 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特征前插入一个可学习的分类 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cls_token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，并加上可学习的位置编码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pos_embedding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，再经过一次 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Dropout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；接着将序列送入由多层自注意力和 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MLP 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子层组成的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Encoder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；编码器输出后，根据 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pool 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参数选择对所有 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token 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求均值得到全局表示或直接取分类 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token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第 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0 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位；最后通过一个线性层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mlp_head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将该表示映射到类别数 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num_classes 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，实现图像分类的预测。</a:t>
            </a:r>
            <a:endParaRPr lang="zh-CN" altLang="en-US" sz="2000">
              <a:latin typeface="宋体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 dirty="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327401" y="4789616"/>
            <a:ext cx="5537198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4000" b="1" spc="600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48100" y="1047774"/>
            <a:ext cx="4495800" cy="94865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491220" y="3502820"/>
            <a:ext cx="11963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12346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Part.03</a:t>
            </a:r>
            <a:endParaRPr lang="en-US" altLang="zh-CN" sz="2400" dirty="0">
              <a:solidFill>
                <a:srgbClr val="12346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8916670" y="13335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58737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实验背景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63922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55779" y="1098860"/>
            <a:ext cx="1888386" cy="46418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实验参数</a:t>
            </a:r>
            <a:endParaRPr lang="zh-CN" altLang="en-US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实验过程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5575" y="1868805"/>
            <a:ext cx="6317615" cy="33997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304800" defTabSz="266700"/>
            <a:r>
              <a:rPr lang="en-US" altLang="zh-CN" sz="2000" b="1">
                <a:latin typeface="宋体"/>
                <a:ea typeface="宋体"/>
              </a:rPr>
              <a:t>Vision Transformer</a:t>
            </a:r>
            <a:r>
              <a:rPr lang="zh-CN" altLang="en-US" sz="2000" b="1">
                <a:latin typeface="宋体"/>
                <a:ea typeface="宋体"/>
              </a:rPr>
              <a:t>模型结构：</a:t>
            </a:r>
            <a:endParaRPr lang="zh-CN" altLang="en-US" sz="2000" b="1">
              <a:latin typeface="宋体"/>
              <a:ea typeface="宋体"/>
            </a:endParaRPr>
          </a:p>
          <a:p>
            <a:pPr marL="0" indent="3048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latin typeface="宋体"/>
                <a:ea typeface="宋体"/>
              </a:rPr>
              <a:t>		</a:t>
            </a:r>
            <a:r>
              <a:rPr lang="en-US" altLang="zh-CN" sz="2000">
                <a:latin typeface="宋体"/>
                <a:ea typeface="宋体"/>
              </a:rPr>
              <a:t>– </a:t>
            </a:r>
            <a:r>
              <a:rPr lang="zh-CN" altLang="en-US" sz="2000">
                <a:latin typeface="宋体"/>
                <a:ea typeface="宋体"/>
              </a:rPr>
              <a:t>输入图像：</a:t>
            </a:r>
            <a:r>
              <a:rPr lang="en-US" altLang="zh-CN" sz="2000">
                <a:latin typeface="宋体"/>
                <a:ea typeface="宋体"/>
              </a:rPr>
              <a:t>32×32 RGB</a:t>
            </a:r>
            <a:endParaRPr lang="en-US" altLang="zh-CN" sz="2000">
              <a:latin typeface="宋体"/>
              <a:ea typeface="宋体"/>
            </a:endParaRPr>
          </a:p>
          <a:p>
            <a:pPr marL="0" indent="3048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latin typeface="宋体"/>
                <a:ea typeface="宋体"/>
              </a:rPr>
              <a:t>		– Patch </a:t>
            </a:r>
            <a:r>
              <a:rPr lang="zh-CN" altLang="en-US" sz="2000">
                <a:latin typeface="宋体"/>
                <a:ea typeface="宋体"/>
              </a:rPr>
              <a:t>大小：</a:t>
            </a:r>
            <a:r>
              <a:rPr lang="en-US" altLang="zh-CN" sz="2000">
                <a:latin typeface="宋体"/>
                <a:ea typeface="宋体"/>
              </a:rPr>
              <a:t>4×4</a:t>
            </a:r>
            <a:r>
              <a:rPr lang="zh-CN" altLang="en-US" sz="2000">
                <a:latin typeface="宋体"/>
                <a:ea typeface="宋体"/>
              </a:rPr>
              <a:t>（共 </a:t>
            </a:r>
            <a:r>
              <a:rPr lang="en-US" altLang="zh-CN" sz="2000">
                <a:latin typeface="宋体"/>
                <a:ea typeface="宋体"/>
              </a:rPr>
              <a:t>64</a:t>
            </a:r>
            <a:r>
              <a:rPr lang="zh-CN" altLang="en-US" sz="2000">
                <a:latin typeface="宋体"/>
                <a:ea typeface="宋体"/>
              </a:rPr>
              <a:t>个 </a:t>
            </a:r>
            <a:r>
              <a:rPr lang="en-US" altLang="zh-CN" sz="2000">
                <a:latin typeface="宋体"/>
                <a:ea typeface="宋体"/>
              </a:rPr>
              <a:t>patch</a:t>
            </a:r>
            <a:r>
              <a:rPr lang="zh-CN" altLang="en-US" sz="2000">
                <a:latin typeface="宋体"/>
                <a:ea typeface="宋体"/>
              </a:rPr>
              <a:t>）</a:t>
            </a:r>
            <a:endParaRPr lang="zh-CN" altLang="en-US" sz="2000">
              <a:latin typeface="宋体"/>
              <a:ea typeface="宋体"/>
            </a:endParaRPr>
          </a:p>
          <a:p>
            <a:pPr marL="0" indent="3048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latin typeface="宋体"/>
                <a:ea typeface="宋体"/>
              </a:rPr>
              <a:t>		</a:t>
            </a:r>
            <a:r>
              <a:rPr lang="en-US" altLang="zh-CN" sz="2000">
                <a:latin typeface="宋体"/>
                <a:ea typeface="宋体"/>
              </a:rPr>
              <a:t>– </a:t>
            </a:r>
            <a:r>
              <a:rPr lang="zh-CN" altLang="en-US" sz="2000">
                <a:latin typeface="宋体"/>
                <a:ea typeface="宋体"/>
              </a:rPr>
              <a:t>嵌入维度 </a:t>
            </a:r>
            <a:r>
              <a:rPr lang="en-US" altLang="zh-CN" sz="2000">
                <a:latin typeface="宋体"/>
                <a:ea typeface="宋体"/>
              </a:rPr>
              <a:t>dim=512</a:t>
            </a:r>
            <a:endParaRPr lang="en-US" altLang="zh-CN" sz="2000">
              <a:latin typeface="宋体"/>
              <a:ea typeface="宋体"/>
            </a:endParaRPr>
          </a:p>
          <a:p>
            <a:pPr marL="0" indent="3048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latin typeface="宋体"/>
                <a:ea typeface="宋体"/>
              </a:rPr>
              <a:t>		– Transformer </a:t>
            </a:r>
            <a:r>
              <a:rPr lang="zh-CN" altLang="en-US" sz="2000">
                <a:latin typeface="宋体"/>
                <a:ea typeface="宋体"/>
              </a:rPr>
              <a:t>层数 </a:t>
            </a:r>
            <a:r>
              <a:rPr lang="en-US" altLang="zh-CN" sz="2000">
                <a:latin typeface="宋体"/>
                <a:ea typeface="宋体"/>
              </a:rPr>
              <a:t>depth=6</a:t>
            </a:r>
            <a:endParaRPr lang="en-US" altLang="zh-CN" sz="2000">
              <a:latin typeface="宋体"/>
              <a:ea typeface="宋体"/>
            </a:endParaRPr>
          </a:p>
          <a:p>
            <a:pPr marL="0" indent="3048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latin typeface="宋体"/>
                <a:ea typeface="宋体"/>
              </a:rPr>
              <a:t>		– </a:t>
            </a:r>
            <a:r>
              <a:rPr lang="zh-CN" altLang="en-US" sz="2000">
                <a:latin typeface="宋体"/>
                <a:ea typeface="宋体"/>
              </a:rPr>
              <a:t>注意力头数 </a:t>
            </a:r>
            <a:r>
              <a:rPr lang="en-US" altLang="zh-CN" sz="2000">
                <a:latin typeface="宋体"/>
                <a:ea typeface="宋体"/>
              </a:rPr>
              <a:t>heads=8</a:t>
            </a:r>
            <a:r>
              <a:rPr lang="zh-CN" altLang="en-US" sz="2000">
                <a:latin typeface="宋体"/>
                <a:ea typeface="宋体"/>
              </a:rPr>
              <a:t>，每头维度</a:t>
            </a:r>
            <a:r>
              <a:rPr lang="en-US" altLang="zh-CN" sz="2000">
                <a:latin typeface="宋体"/>
                <a:ea typeface="宋体"/>
              </a:rPr>
              <a:t>dim_head=64</a:t>
            </a:r>
            <a:endParaRPr lang="en-US" altLang="zh-CN" sz="2000">
              <a:latin typeface="宋体"/>
              <a:ea typeface="宋体"/>
            </a:endParaRPr>
          </a:p>
          <a:p>
            <a:pPr marL="0" indent="3048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latin typeface="宋体"/>
                <a:ea typeface="宋体"/>
              </a:rPr>
              <a:t>		– MLP </a:t>
            </a:r>
            <a:r>
              <a:rPr lang="zh-CN" altLang="en-US" sz="2000">
                <a:latin typeface="宋体"/>
                <a:ea typeface="宋体"/>
              </a:rPr>
              <a:t>隐藏维度 </a:t>
            </a:r>
            <a:r>
              <a:rPr lang="en-US" altLang="zh-CN" sz="2000">
                <a:latin typeface="宋体"/>
                <a:ea typeface="宋体"/>
              </a:rPr>
              <a:t>mlp_dim=512</a:t>
            </a:r>
            <a:endParaRPr lang="en-US" altLang="zh-CN" sz="2000">
              <a:latin typeface="宋体"/>
              <a:ea typeface="宋体"/>
            </a:endParaRPr>
          </a:p>
          <a:p>
            <a:pPr marL="0" indent="3048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latin typeface="宋体"/>
                <a:ea typeface="宋体"/>
              </a:rPr>
              <a:t>		– Dropout (</a:t>
            </a:r>
            <a:r>
              <a:rPr lang="zh-CN" altLang="en-US" sz="2000">
                <a:latin typeface="宋体"/>
                <a:ea typeface="宋体"/>
              </a:rPr>
              <a:t>嵌入和各子层</a:t>
            </a:r>
            <a:r>
              <a:rPr lang="en-US" altLang="zh-CN" sz="2000">
                <a:latin typeface="宋体"/>
                <a:ea typeface="宋体"/>
              </a:rPr>
              <a:t>) </a:t>
            </a:r>
            <a:r>
              <a:rPr lang="zh-CN" altLang="en-US" sz="2000">
                <a:latin typeface="宋体"/>
                <a:ea typeface="宋体"/>
              </a:rPr>
              <a:t>均为 </a:t>
            </a:r>
            <a:r>
              <a:rPr lang="en-US" altLang="zh-CN" sz="2000">
                <a:latin typeface="宋体"/>
                <a:ea typeface="宋体"/>
              </a:rPr>
              <a:t>0.1</a:t>
            </a:r>
            <a:endParaRPr lang="en-US" altLang="zh-CN" sz="2000">
              <a:latin typeface="宋体"/>
              <a:ea typeface="宋体"/>
            </a:endParaRPr>
          </a:p>
          <a:p>
            <a:pPr marL="0" indent="304800" defTabSz="266700"/>
            <a:endParaRPr lang="zh-CN" altLang="en-US" sz="2000">
              <a:latin typeface="宋体"/>
              <a:ea typeface="宋体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73190" y="1868805"/>
            <a:ext cx="6096000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304800" defTabSz="266700" fontAlgn="auto">
              <a:lnSpc>
                <a:spcPct val="150000"/>
              </a:lnSpc>
            </a:pPr>
            <a:r>
              <a:rPr lang="zh-CN" altLang="en-US" sz="2000" b="1">
                <a:latin typeface="宋体"/>
                <a:ea typeface="宋体"/>
                <a:sym typeface="+mn-ea"/>
              </a:rPr>
              <a:t>优化器：</a:t>
            </a:r>
            <a:r>
              <a:rPr lang="en-US" altLang="zh-CN" sz="2000">
                <a:latin typeface="宋体"/>
                <a:ea typeface="宋体"/>
                <a:sym typeface="+mn-ea"/>
              </a:rPr>
              <a:t>Adam</a:t>
            </a:r>
            <a:r>
              <a:rPr lang="zh-CN" altLang="en-US" sz="2000">
                <a:latin typeface="宋体"/>
                <a:ea typeface="宋体"/>
                <a:sym typeface="+mn-ea"/>
              </a:rPr>
              <a:t>，学习率 </a:t>
            </a:r>
            <a:r>
              <a:rPr lang="en-US" altLang="zh-CN" sz="2000">
                <a:latin typeface="宋体"/>
                <a:ea typeface="宋体"/>
                <a:sym typeface="+mn-ea"/>
              </a:rPr>
              <a:t>lr=3e-4</a:t>
            </a:r>
            <a:endParaRPr lang="en-US" altLang="zh-CN" sz="2000">
              <a:latin typeface="宋体"/>
              <a:ea typeface="宋体"/>
            </a:endParaRPr>
          </a:p>
          <a:p>
            <a:pPr indent="304800" defTabSz="266700" fontAlgn="auto">
              <a:lnSpc>
                <a:spcPct val="150000"/>
              </a:lnSpc>
            </a:pPr>
            <a:r>
              <a:rPr lang="zh-CN" altLang="en-US" sz="2000" b="1">
                <a:latin typeface="宋体"/>
                <a:ea typeface="宋体"/>
                <a:sym typeface="+mn-ea"/>
              </a:rPr>
              <a:t>损失函数：</a:t>
            </a:r>
            <a:r>
              <a:rPr lang="zh-CN" altLang="en-US" sz="2000">
                <a:latin typeface="宋体"/>
                <a:ea typeface="宋体"/>
                <a:sym typeface="+mn-ea"/>
              </a:rPr>
              <a:t>交叉熵损失</a:t>
            </a:r>
            <a:r>
              <a:rPr lang="en-US" altLang="zh-CN" sz="2000">
                <a:latin typeface="宋体"/>
                <a:ea typeface="宋体"/>
                <a:sym typeface="+mn-ea"/>
              </a:rPr>
              <a:t>nn.CrossEntropyLoss()</a:t>
            </a:r>
            <a:endParaRPr lang="en-US" altLang="zh-CN" sz="2000">
              <a:latin typeface="宋体"/>
              <a:ea typeface="宋体"/>
            </a:endParaRPr>
          </a:p>
          <a:p>
            <a:pPr indent="304800" defTabSz="266700" fontAlgn="auto">
              <a:lnSpc>
                <a:spcPct val="150000"/>
              </a:lnSpc>
            </a:pPr>
            <a:r>
              <a:rPr lang="zh-CN" altLang="en-US" sz="2000" b="1">
                <a:latin typeface="宋体"/>
                <a:ea typeface="宋体"/>
                <a:sym typeface="+mn-ea"/>
              </a:rPr>
              <a:t>批大小：</a:t>
            </a:r>
            <a:r>
              <a:rPr lang="en-US" altLang="zh-CN" sz="2000">
                <a:latin typeface="宋体"/>
                <a:ea typeface="宋体"/>
                <a:sym typeface="+mn-ea"/>
              </a:rPr>
              <a:t>batch_size=256</a:t>
            </a:r>
            <a:endParaRPr lang="en-US" altLang="zh-CN" sz="2000">
              <a:latin typeface="宋体"/>
              <a:ea typeface="宋体"/>
            </a:endParaRPr>
          </a:p>
          <a:p>
            <a:pPr indent="304800" defTabSz="266700" fontAlgn="auto">
              <a:lnSpc>
                <a:spcPct val="150000"/>
              </a:lnSpc>
            </a:pPr>
            <a:r>
              <a:rPr lang="zh-CN" altLang="en-US" sz="2000" b="1">
                <a:latin typeface="宋体"/>
                <a:ea typeface="宋体"/>
                <a:sym typeface="+mn-ea"/>
              </a:rPr>
              <a:t>训练轮数：</a:t>
            </a:r>
            <a:r>
              <a:rPr lang="en-US" altLang="zh-CN" sz="2000">
                <a:latin typeface="宋体"/>
                <a:ea typeface="宋体"/>
                <a:sym typeface="+mn-ea"/>
              </a:rPr>
              <a:t>epoch=300</a:t>
            </a:r>
            <a:endParaRPr lang="en-US" altLang="zh-CN" sz="2000">
              <a:latin typeface="宋体"/>
              <a:ea typeface="宋体"/>
            </a:endParaRPr>
          </a:p>
          <a:p>
            <a:pPr indent="304800" defTabSz="266700" fontAlgn="auto">
              <a:lnSpc>
                <a:spcPct val="150000"/>
              </a:lnSpc>
            </a:pPr>
            <a:r>
              <a:rPr lang="zh-CN" altLang="en-US" sz="2000" b="1">
                <a:latin typeface="宋体"/>
                <a:ea typeface="宋体"/>
                <a:sym typeface="+mn-ea"/>
              </a:rPr>
              <a:t>硬件环境：</a:t>
            </a:r>
            <a:r>
              <a:rPr lang="en-US" altLang="zh-CN" sz="2000">
                <a:latin typeface="宋体"/>
                <a:ea typeface="宋体"/>
                <a:sym typeface="+mn-ea"/>
              </a:rPr>
              <a:t>GPU</a:t>
            </a:r>
            <a:r>
              <a:rPr lang="zh-CN" altLang="en-US" sz="2000">
                <a:latin typeface="宋体"/>
                <a:ea typeface="宋体"/>
                <a:sym typeface="+mn-ea"/>
              </a:rPr>
              <a:t>（</a:t>
            </a:r>
            <a:r>
              <a:rPr lang="en-US" altLang="zh-CN" sz="2000">
                <a:latin typeface="宋体"/>
                <a:ea typeface="宋体"/>
                <a:sym typeface="+mn-ea"/>
              </a:rPr>
              <a:t>CUDA</a:t>
            </a:r>
            <a:r>
              <a:rPr lang="zh-CN" altLang="en-US" sz="2000">
                <a:latin typeface="宋体"/>
                <a:ea typeface="宋体"/>
                <a:sym typeface="+mn-ea"/>
              </a:rPr>
              <a:t>）</a:t>
            </a:r>
            <a:endParaRPr lang="zh-CN" altLang="en-US" sz="2000">
              <a:latin typeface="宋体"/>
              <a:ea typeface="宋体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8916670" y="13335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58737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实验背景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63922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55575" y="1144270"/>
            <a:ext cx="2669540" cy="46418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训练损失曲线</a:t>
            </a:r>
            <a:endParaRPr lang="zh-CN" altLang="en-US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实验过程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4815" y="1608455"/>
            <a:ext cx="11335385" cy="8604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2667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latin typeface="Times New Roman" panose="02020503050405090304"/>
                <a:ea typeface="宋体"/>
              </a:rPr>
              <a:t>初始损失约</a:t>
            </a:r>
            <a:r>
              <a:rPr lang="en-US" altLang="zh-CN" sz="2000">
                <a:latin typeface="Times New Roman" panose="02020503050405090304"/>
                <a:ea typeface="Times New Roman" panose="02020503050405090304"/>
              </a:rPr>
              <a:t>1.7</a:t>
            </a:r>
            <a:r>
              <a:rPr lang="zh-CN" altLang="en-US" sz="2000">
                <a:latin typeface="Times New Roman" panose="02020503050405090304"/>
                <a:ea typeface="宋体"/>
              </a:rPr>
              <a:t>，快速下降：前 </a:t>
            </a:r>
            <a:r>
              <a:rPr lang="en-US" altLang="zh-CN" sz="2000">
                <a:latin typeface="Times New Roman" panose="02020503050405090304"/>
                <a:ea typeface="Times New Roman" panose="02020503050405090304"/>
              </a:rPr>
              <a:t>50 </a:t>
            </a:r>
            <a:r>
              <a:rPr lang="zh-CN" altLang="en-US" sz="2000">
                <a:latin typeface="Times New Roman" panose="02020503050405090304"/>
                <a:ea typeface="宋体"/>
              </a:rPr>
              <a:t>轮内已跌至 </a:t>
            </a:r>
            <a:r>
              <a:rPr lang="en-US" altLang="zh-CN" sz="2000">
                <a:latin typeface="Times New Roman" panose="02020503050405090304"/>
                <a:ea typeface="宋体"/>
              </a:rPr>
              <a:t>≈</a:t>
            </a:r>
            <a:r>
              <a:rPr lang="en-US" altLang="zh-CN" sz="2000">
                <a:latin typeface="Times New Roman" panose="02020503050405090304"/>
                <a:ea typeface="Times New Roman" panose="02020503050405090304"/>
              </a:rPr>
              <a:t>0.5</a:t>
            </a:r>
            <a:r>
              <a:rPr lang="zh-CN" altLang="en-US" sz="2000">
                <a:latin typeface="Times New Roman" panose="02020503050405090304"/>
                <a:ea typeface="宋体"/>
              </a:rPr>
              <a:t>；</a:t>
            </a:r>
            <a:r>
              <a:rPr lang="en-US" altLang="zh-CN" sz="2000">
                <a:latin typeface="Times New Roman" panose="02020503050405090304"/>
                <a:ea typeface="Times New Roman" panose="02020503050405090304"/>
              </a:rPr>
              <a:t>100 </a:t>
            </a:r>
            <a:r>
              <a:rPr lang="zh-CN" altLang="en-US" sz="2000">
                <a:latin typeface="Times New Roman" panose="02020503050405090304"/>
                <a:ea typeface="宋体"/>
              </a:rPr>
              <a:t>轮左右下降至 </a:t>
            </a:r>
            <a:r>
              <a:rPr lang="en-US" altLang="zh-CN" sz="2000">
                <a:latin typeface="Times New Roman" panose="02020503050405090304"/>
                <a:ea typeface="宋体"/>
              </a:rPr>
              <a:t>≈</a:t>
            </a:r>
            <a:r>
              <a:rPr lang="en-US" altLang="zh-CN" sz="2000">
                <a:latin typeface="Times New Roman" panose="02020503050405090304"/>
                <a:ea typeface="Times New Roman" panose="02020503050405090304"/>
              </a:rPr>
              <a:t>0.15</a:t>
            </a:r>
            <a:r>
              <a:rPr lang="zh-CN" altLang="en-US" sz="2000">
                <a:latin typeface="Times New Roman" panose="02020503050405090304"/>
                <a:ea typeface="宋体"/>
              </a:rPr>
              <a:t>；</a:t>
            </a:r>
            <a:r>
              <a:rPr lang="en-US" altLang="zh-CN" sz="2000">
                <a:latin typeface="Times New Roman" panose="02020503050405090304"/>
                <a:ea typeface="Times New Roman" panose="02020503050405090304"/>
              </a:rPr>
              <a:t>200</a:t>
            </a:r>
            <a:r>
              <a:rPr lang="en-US" altLang="zh-CN" sz="2000">
                <a:latin typeface="Times New Roman" panose="02020503050405090304"/>
                <a:ea typeface="宋体"/>
              </a:rPr>
              <a:t>–</a:t>
            </a:r>
            <a:r>
              <a:rPr lang="en-US" altLang="zh-CN" sz="2000">
                <a:latin typeface="Times New Roman" panose="02020503050405090304"/>
                <a:ea typeface="Times New Roman" panose="02020503050405090304"/>
              </a:rPr>
              <a:t>300 </a:t>
            </a:r>
            <a:r>
              <a:rPr lang="zh-CN" altLang="en-US" sz="2000">
                <a:latin typeface="Times New Roman" panose="02020503050405090304"/>
                <a:ea typeface="宋体"/>
              </a:rPr>
              <a:t>轮收敛到 </a:t>
            </a:r>
            <a:r>
              <a:rPr lang="en-US" altLang="zh-CN" sz="2000">
                <a:latin typeface="Times New Roman" panose="02020503050405090304"/>
                <a:ea typeface="宋体"/>
              </a:rPr>
              <a:t>≈</a:t>
            </a:r>
            <a:r>
              <a:rPr lang="en-US" altLang="zh-CN" sz="2000">
                <a:latin typeface="Times New Roman" panose="02020503050405090304"/>
                <a:ea typeface="Times New Roman" panose="02020503050405090304"/>
              </a:rPr>
              <a:t>0.05 </a:t>
            </a:r>
            <a:r>
              <a:rPr lang="zh-CN" altLang="en-US" sz="2000">
                <a:latin typeface="Times New Roman" panose="02020503050405090304"/>
                <a:ea typeface="宋体"/>
              </a:rPr>
              <a:t>左右。</a:t>
            </a:r>
            <a:endParaRPr lang="zh-CN" altLang="en-US" sz="2000">
              <a:latin typeface="Times New Roman" panose="02020503050405090304"/>
              <a:ea typeface="宋体"/>
            </a:endParaRPr>
          </a:p>
        </p:txBody>
      </p:sp>
      <p:pic>
        <p:nvPicPr>
          <p:cNvPr id="12" name="图片 12" descr="Train_Accurac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" y="2455545"/>
            <a:ext cx="5871845" cy="44043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73775" y="3429000"/>
            <a:ext cx="56857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Times New Roman" panose="02020503050405090304"/>
                <a:ea typeface="宋体"/>
                <a:sym typeface="+mn-ea"/>
              </a:rPr>
              <a:t>结论：模型能稳定地将训练集损失压低，并在中早期获得大部分收敛，后续下降趋于平缓。</a:t>
            </a:r>
            <a:endParaRPr lang="zh-CN" altLang="en-US" sz="2000">
              <a:latin typeface="Times New Roman" panose="02020503050405090304"/>
              <a:ea typeface="宋体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8916670" y="13335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58737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实验背景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63922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55575" y="1144270"/>
            <a:ext cx="2669540" cy="46418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准确率曲线</a:t>
            </a:r>
            <a:endParaRPr lang="zh-CN" altLang="en-US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实验过程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4815" y="1608455"/>
            <a:ext cx="11335385" cy="124523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2667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latin typeface="Times New Roman" panose="02020503050405090304"/>
                <a:ea typeface="宋体"/>
              </a:rPr>
              <a:t>起始准确率仅</a:t>
            </a:r>
            <a:r>
              <a:rPr lang="en-US" altLang="zh-CN" sz="2000">
                <a:latin typeface="Times New Roman" panose="02020503050405090304"/>
                <a:ea typeface="宋体"/>
              </a:rPr>
              <a:t> ≈50%</a:t>
            </a:r>
            <a:r>
              <a:rPr lang="zh-CN" altLang="en-US" sz="2000">
                <a:latin typeface="Times New Roman" panose="02020503050405090304"/>
                <a:ea typeface="宋体"/>
              </a:rPr>
              <a:t>；前</a:t>
            </a:r>
            <a:r>
              <a:rPr lang="en-US" altLang="zh-CN" sz="2000">
                <a:latin typeface="Times New Roman" panose="02020503050405090304"/>
                <a:ea typeface="宋体"/>
              </a:rPr>
              <a:t> 30–50 </a:t>
            </a:r>
            <a:r>
              <a:rPr lang="zh-CN" altLang="en-US" sz="2000">
                <a:latin typeface="Times New Roman" panose="02020503050405090304"/>
                <a:ea typeface="宋体"/>
              </a:rPr>
              <a:t>轮内迅速提升到</a:t>
            </a:r>
            <a:r>
              <a:rPr lang="en-US" altLang="zh-CN" sz="2000">
                <a:latin typeface="Times New Roman" panose="02020503050405090304"/>
                <a:ea typeface="宋体"/>
              </a:rPr>
              <a:t> ≈85%</a:t>
            </a:r>
            <a:r>
              <a:rPr lang="zh-CN" altLang="en-US" sz="2000">
                <a:latin typeface="Times New Roman" panose="02020503050405090304"/>
                <a:ea typeface="宋体"/>
              </a:rPr>
              <a:t>；</a:t>
            </a:r>
            <a:r>
              <a:rPr lang="en-US" altLang="zh-CN" sz="2000">
                <a:latin typeface="Times New Roman" panose="02020503050405090304"/>
                <a:ea typeface="宋体"/>
              </a:rPr>
              <a:t>100 </a:t>
            </a:r>
            <a:r>
              <a:rPr lang="zh-CN" altLang="en-US" sz="2000">
                <a:latin typeface="Times New Roman" panose="02020503050405090304"/>
                <a:ea typeface="宋体"/>
              </a:rPr>
              <a:t>轮后精度稳定在</a:t>
            </a:r>
            <a:r>
              <a:rPr lang="en-US" altLang="zh-CN" sz="2000">
                <a:latin typeface="Times New Roman" panose="02020503050405090304"/>
                <a:ea typeface="宋体"/>
              </a:rPr>
              <a:t> 86%–88% </a:t>
            </a:r>
            <a:r>
              <a:rPr lang="zh-CN" altLang="en-US" sz="2000">
                <a:latin typeface="Times New Roman" panose="02020503050405090304"/>
                <a:ea typeface="宋体"/>
              </a:rPr>
              <a:t>之间，</a:t>
            </a:r>
            <a:r>
              <a:rPr lang="en-US" altLang="zh-CN" sz="2000">
                <a:latin typeface="Times New Roman" panose="02020503050405090304"/>
                <a:ea typeface="宋体"/>
              </a:rPr>
              <a:t>300 </a:t>
            </a:r>
            <a:r>
              <a:rPr lang="zh-CN" altLang="en-US" sz="2000">
                <a:latin typeface="Times New Roman" panose="02020503050405090304"/>
                <a:ea typeface="宋体"/>
              </a:rPr>
              <a:t>轮末约</a:t>
            </a:r>
            <a:r>
              <a:rPr lang="en-US" altLang="zh-CN" sz="2000">
                <a:latin typeface="Times New Roman" panose="02020503050405090304"/>
                <a:ea typeface="宋体"/>
              </a:rPr>
              <a:t> 87%</a:t>
            </a:r>
            <a:r>
              <a:rPr lang="zh-CN" altLang="en-US" sz="2000">
                <a:latin typeface="Times New Roman" panose="02020503050405090304"/>
                <a:ea typeface="宋体"/>
              </a:rPr>
              <a:t>。</a:t>
            </a:r>
            <a:endParaRPr lang="zh-CN" altLang="en-US" sz="2000">
              <a:latin typeface="Times New Roman" panose="02020503050405090304"/>
              <a:ea typeface="宋体"/>
            </a:endParaRPr>
          </a:p>
          <a:p>
            <a:pPr marL="0" indent="2667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latin typeface="Times New Roman" panose="02020503050405090304"/>
              <a:ea typeface="宋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39510" y="3429000"/>
            <a:ext cx="5520055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2667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latin typeface="Times New Roman" panose="02020503050405090304"/>
                <a:ea typeface="宋体"/>
                <a:sym typeface="+mn-ea"/>
              </a:rPr>
              <a:t>结论：模型泛化性能在前期快速提升，中期后续增益有限，整体测试准确率</a:t>
            </a:r>
            <a:r>
              <a:rPr lang="en-US" altLang="zh-CN" sz="2000">
                <a:latin typeface="Times New Roman" panose="02020503050405090304"/>
                <a:ea typeface="宋体"/>
                <a:sym typeface="+mn-ea"/>
              </a:rPr>
              <a:t> plateau </a:t>
            </a:r>
            <a:r>
              <a:rPr lang="zh-CN" altLang="en-US" sz="2000">
                <a:latin typeface="Times New Roman" panose="02020503050405090304"/>
                <a:ea typeface="宋体"/>
                <a:sym typeface="+mn-ea"/>
              </a:rPr>
              <a:t>于</a:t>
            </a:r>
            <a:r>
              <a:rPr lang="en-US" altLang="zh-CN" sz="2000">
                <a:latin typeface="Times New Roman" panose="02020503050405090304"/>
                <a:ea typeface="宋体"/>
                <a:sym typeface="+mn-ea"/>
              </a:rPr>
              <a:t> ~0.87</a:t>
            </a:r>
            <a:r>
              <a:rPr lang="zh-CN" altLang="en-US" sz="2000">
                <a:latin typeface="Times New Roman" panose="02020503050405090304"/>
                <a:ea typeface="宋体"/>
                <a:sym typeface="+mn-ea"/>
              </a:rPr>
              <a:t>。</a:t>
            </a:r>
            <a:endParaRPr lang="zh-CN" altLang="en-US" sz="2000">
              <a:latin typeface="Times New Roman" panose="02020503050405090304"/>
              <a:ea typeface="宋体"/>
              <a:sym typeface="+mn-ea"/>
            </a:endParaRPr>
          </a:p>
        </p:txBody>
      </p:sp>
      <p:pic>
        <p:nvPicPr>
          <p:cNvPr id="13" name="图片 13" descr="Train_Los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" y="2405380"/>
            <a:ext cx="5918200" cy="44392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H_Other_8"/>
          <p:cNvPicPr/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032194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MH_Other_8"/>
          <p:cNvPicPr/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127232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2204967"/>
            <a:ext cx="12192000" cy="286136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0" y="3137598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请各位</a:t>
            </a:r>
            <a:r>
              <a:rPr lang="zh-CN" altLang="en-US" sz="66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老师同学指正</a:t>
            </a:r>
            <a:endParaRPr lang="zh-CN" altLang="en-US" sz="66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82973" y="652725"/>
            <a:ext cx="4226054" cy="8861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-1791046" y="1892300"/>
            <a:ext cx="5651845" cy="3073400"/>
          </a:xfrm>
          <a:prstGeom prst="roundRect">
            <a:avLst>
              <a:gd name="adj" fmla="val 50000"/>
            </a:avLst>
          </a:prstGeom>
          <a:solidFill>
            <a:srgbClr val="194A9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-1556426" y="1998319"/>
            <a:ext cx="5261917" cy="2861362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40835" y="6273633"/>
            <a:ext cx="1710330" cy="358653"/>
          </a:xfrm>
          <a:prstGeom prst="rect">
            <a:avLst/>
          </a:prstGeom>
        </p:spPr>
      </p:pic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5685859" y="209992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5685859" y="306785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02</a:t>
            </a:r>
            <a:endParaRPr lang="zh-CN" altLang="en-US" b="1" dirty="0"/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>
          <a:xfrm>
            <a:off x="5685859" y="403577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03</a:t>
            </a:r>
            <a:endParaRPr lang="zh-CN" altLang="en-US" b="1" dirty="0"/>
          </a:p>
        </p:txBody>
      </p:sp>
      <p:sp>
        <p:nvSpPr>
          <p:cNvPr id="59" name="圆角矩形 58"/>
          <p:cNvSpPr/>
          <p:nvPr>
            <p:custDataLst>
              <p:tags r:id="rId5"/>
            </p:custDataLst>
          </p:nvPr>
        </p:nvSpPr>
        <p:spPr>
          <a:xfrm>
            <a:off x="6790759" y="209992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实验</a:t>
            </a:r>
            <a:r>
              <a:rPr lang="zh-CN" altLang="en-US" sz="2000" b="1" dirty="0"/>
              <a:t>背景</a:t>
            </a:r>
            <a:endParaRPr lang="zh-CN" altLang="en-US" sz="2000" b="1" dirty="0"/>
          </a:p>
        </p:txBody>
      </p:sp>
      <p:sp>
        <p:nvSpPr>
          <p:cNvPr id="60" name="圆角矩形 59"/>
          <p:cNvSpPr/>
          <p:nvPr>
            <p:custDataLst>
              <p:tags r:id="rId6"/>
            </p:custDataLst>
          </p:nvPr>
        </p:nvSpPr>
        <p:spPr>
          <a:xfrm>
            <a:off x="6790759" y="306785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实验过程</a:t>
            </a:r>
            <a:endParaRPr lang="zh-CN" altLang="en-US" sz="2000" b="1" dirty="0"/>
          </a:p>
        </p:txBody>
      </p:sp>
      <p:sp>
        <p:nvSpPr>
          <p:cNvPr id="61" name="圆角矩形 60"/>
          <p:cNvSpPr/>
          <p:nvPr>
            <p:custDataLst>
              <p:tags r:id="rId7"/>
            </p:custDataLst>
          </p:nvPr>
        </p:nvSpPr>
        <p:spPr>
          <a:xfrm>
            <a:off x="6790759" y="403577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/>
              <a:t>实验</a:t>
            </a:r>
            <a:r>
              <a:rPr lang="zh-CN" altLang="en-US" sz="2000" b="1" dirty="0" smtClean="0"/>
              <a:t>结果</a:t>
            </a:r>
            <a:endParaRPr lang="zh-CN" altLang="en-US" sz="2000" b="1" dirty="0" smtClean="0"/>
          </a:p>
        </p:txBody>
      </p: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1963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Part.01</a:t>
            </a:r>
            <a:endParaRPr lang="en-US" altLang="zh-CN" sz="2400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实验背景</a:t>
            </a:r>
            <a:endParaRPr lang="zh-CN" altLang="en-US" sz="4000" b="1" spc="600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48100" y="1047774"/>
            <a:ext cx="4495800" cy="9486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32150" y="12065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实验背景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79543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32919" y="1144580"/>
            <a:ext cx="1888386" cy="37211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实验背景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0375" y="1718945"/>
            <a:ext cx="11433175" cy="8604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1270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本实验使用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PyTorch 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框架完成了一个基于 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ViT 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的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CIFAR10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图像分类任务，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ViT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架构由三部分组成：（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1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）图像特征嵌入模块；（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2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）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Transformer 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编码器模块； （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3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）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MLP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分类模块。</a:t>
            </a:r>
            <a:endParaRPr lang="zh-CN" altLang="en-US" sz="2000">
              <a:latin typeface="宋体" charset="0"/>
              <a:ea typeface="宋体" charset="0"/>
              <a:cs typeface="宋体" charset="0"/>
            </a:endParaRPr>
          </a:p>
        </p:txBody>
      </p:sp>
      <p:pic>
        <p:nvPicPr>
          <p:cNvPr id="6" name="图片 1" descr="iShot_2025-04-28_10.37.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2548255"/>
            <a:ext cx="7733665" cy="42157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1963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Part.02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4000" b="1" spc="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4000" b="1" spc="6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48100" y="1047774"/>
            <a:ext cx="4495800" cy="9486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074410" y="0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58737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实验背景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79543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55779" y="1065205"/>
            <a:ext cx="1888386" cy="46418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endParaRPr lang="zh-CN" altLang="en-US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过程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1945" y="1795145"/>
            <a:ext cx="11337925" cy="8604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1270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trans_train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（训练集）：随机裁剪 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+ 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随机翻转 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+ 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张量化 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+ 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归一化。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trans_valid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（验证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/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测试集）：仅张量化 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+ 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归一化。用 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DataLoader 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封装 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CIFAR-10 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测试集，批量大小 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256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，不打乱顺序。</a:t>
            </a:r>
            <a:endParaRPr lang="zh-CN" altLang="en-US" sz="2000">
              <a:latin typeface="宋体" charset="0"/>
              <a:ea typeface="宋体" charset="0"/>
              <a:cs typeface="宋体" charset="0"/>
            </a:endParaRPr>
          </a:p>
        </p:txBody>
      </p:sp>
      <p:pic>
        <p:nvPicPr>
          <p:cNvPr id="6" name="图片 2" descr="iShot_2025-04-28_10.41.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2802890"/>
            <a:ext cx="10411460" cy="39154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074410" y="0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58737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实验背景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79543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55575" y="1144270"/>
            <a:ext cx="3530600" cy="46418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多头自注意力模块</a:t>
            </a:r>
            <a:endParaRPr lang="zh-CN" altLang="en-US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过程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1945" y="1766570"/>
            <a:ext cx="11329035" cy="101473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1270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latin typeface="Times New Roman" panose="02020503050405090304"/>
                <a:ea typeface="宋体"/>
              </a:rPr>
              <a:t>整体流程：</a:t>
            </a:r>
            <a:r>
              <a:rPr lang="en-US" altLang="zh-CN" sz="2400">
                <a:latin typeface="Times New Roman" panose="02020503050405090304"/>
                <a:ea typeface="Times New Roman" panose="02020503050405090304"/>
              </a:rPr>
              <a:t>LayerNorm </a:t>
            </a:r>
            <a:r>
              <a:rPr lang="en-US" altLang="zh-CN" sz="2400">
                <a:latin typeface="Times New Roman" panose="02020503050405090304"/>
                <a:ea typeface="宋体"/>
              </a:rPr>
              <a:t>→ </a:t>
            </a:r>
            <a:r>
              <a:rPr lang="zh-CN" altLang="en-US" sz="2400">
                <a:latin typeface="Times New Roman" panose="02020503050405090304"/>
                <a:ea typeface="宋体"/>
              </a:rPr>
              <a:t>一次线性映射（</a:t>
            </a:r>
            <a:r>
              <a:rPr lang="en-US" altLang="zh-CN" sz="2400">
                <a:latin typeface="Times New Roman" panose="02020503050405090304"/>
                <a:ea typeface="Times New Roman" panose="02020503050405090304"/>
              </a:rPr>
              <a:t>QKV</a:t>
            </a:r>
            <a:r>
              <a:rPr lang="zh-CN" altLang="en-US" sz="2400">
                <a:latin typeface="Times New Roman" panose="02020503050405090304"/>
                <a:ea typeface="宋体"/>
              </a:rPr>
              <a:t>） </a:t>
            </a:r>
            <a:r>
              <a:rPr lang="en-US" altLang="zh-CN" sz="2400">
                <a:latin typeface="Times New Roman" panose="02020503050405090304"/>
                <a:ea typeface="宋体"/>
              </a:rPr>
              <a:t>→ </a:t>
            </a:r>
            <a:r>
              <a:rPr lang="zh-CN" altLang="en-US" sz="2400">
                <a:latin typeface="Times New Roman" panose="02020503050405090304"/>
                <a:ea typeface="宋体"/>
              </a:rPr>
              <a:t>分头 </a:t>
            </a:r>
            <a:r>
              <a:rPr lang="en-US" altLang="zh-CN" sz="2400">
                <a:latin typeface="Times New Roman" panose="02020503050405090304"/>
                <a:ea typeface="宋体"/>
              </a:rPr>
              <a:t>→ </a:t>
            </a:r>
            <a:r>
              <a:rPr lang="zh-CN" altLang="en-US" sz="2400">
                <a:latin typeface="Times New Roman" panose="02020503050405090304"/>
                <a:ea typeface="宋体"/>
              </a:rPr>
              <a:t>缩放点积 </a:t>
            </a:r>
            <a:r>
              <a:rPr lang="en-US" altLang="zh-CN" sz="2400">
                <a:latin typeface="Times New Roman" panose="02020503050405090304"/>
                <a:ea typeface="宋体"/>
              </a:rPr>
              <a:t>→ </a:t>
            </a:r>
            <a:r>
              <a:rPr lang="en-US" altLang="zh-CN" sz="2400">
                <a:latin typeface="Times New Roman" panose="02020503050405090304"/>
                <a:ea typeface="Times New Roman" panose="02020503050405090304"/>
              </a:rPr>
              <a:t>Softmax </a:t>
            </a:r>
            <a:r>
              <a:rPr lang="en-US" altLang="zh-CN" sz="2400">
                <a:latin typeface="Times New Roman" panose="02020503050405090304"/>
                <a:ea typeface="宋体"/>
              </a:rPr>
              <a:t>→ </a:t>
            </a:r>
            <a:r>
              <a:rPr lang="en-US" altLang="zh-CN" sz="2400">
                <a:latin typeface="Times New Roman" panose="02020503050405090304"/>
                <a:ea typeface="Times New Roman" panose="02020503050405090304"/>
              </a:rPr>
              <a:t>Dropout </a:t>
            </a:r>
            <a:r>
              <a:rPr lang="en-US" altLang="zh-CN" sz="2400">
                <a:latin typeface="Times New Roman" panose="02020503050405090304"/>
                <a:ea typeface="宋体"/>
              </a:rPr>
              <a:t>→ </a:t>
            </a:r>
            <a:r>
              <a:rPr lang="zh-CN" altLang="en-US" sz="2400">
                <a:latin typeface="Times New Roman" panose="02020503050405090304"/>
                <a:ea typeface="宋体"/>
              </a:rPr>
              <a:t>加权求和 </a:t>
            </a:r>
            <a:r>
              <a:rPr lang="en-US" altLang="zh-CN" sz="2400">
                <a:latin typeface="Times New Roman" panose="02020503050405090304"/>
                <a:ea typeface="宋体"/>
              </a:rPr>
              <a:t>→ </a:t>
            </a:r>
            <a:r>
              <a:rPr lang="zh-CN" altLang="en-US" sz="2400">
                <a:latin typeface="Times New Roman" panose="02020503050405090304"/>
                <a:ea typeface="宋体"/>
              </a:rPr>
              <a:t>拼接 </a:t>
            </a:r>
            <a:r>
              <a:rPr lang="en-US" altLang="zh-CN" sz="2400">
                <a:latin typeface="Times New Roman" panose="02020503050405090304"/>
                <a:ea typeface="宋体"/>
              </a:rPr>
              <a:t>→ </a:t>
            </a:r>
            <a:r>
              <a:rPr lang="zh-CN" altLang="en-US" sz="2400">
                <a:latin typeface="Times New Roman" panose="02020503050405090304"/>
                <a:ea typeface="宋体"/>
              </a:rPr>
              <a:t>可选投影</a:t>
            </a:r>
            <a:endParaRPr lang="zh-CN" altLang="en-US" sz="2400">
              <a:latin typeface="Times New Roman" panose="02020503050405090304"/>
              <a:ea typeface="宋体"/>
            </a:endParaRPr>
          </a:p>
        </p:txBody>
      </p:sp>
      <p:pic>
        <p:nvPicPr>
          <p:cNvPr id="6" name="图片 5" descr="iShot_2025-04-28_10.50.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2675255"/>
            <a:ext cx="5554345" cy="41840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074410" y="0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58737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实验背景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79543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32919" y="1144580"/>
            <a:ext cx="1888386" cy="46418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前馈网络</a:t>
            </a:r>
            <a:endParaRPr lang="zh-CN" altLang="en-US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过程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1945" y="1717675"/>
            <a:ext cx="11627485" cy="124523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1270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latin typeface="Times New Roman" panose="02020503050405090304"/>
                <a:ea typeface="宋体"/>
              </a:rPr>
              <a:t>首先对输入特征做</a:t>
            </a:r>
            <a:r>
              <a:rPr lang="en-US" altLang="zh-CN" sz="2000">
                <a:latin typeface="Times New Roman" panose="02020503050405090304"/>
                <a:ea typeface="Times New Roman" panose="02020503050405090304"/>
              </a:rPr>
              <a:t>LayerNorm </a:t>
            </a:r>
            <a:r>
              <a:rPr lang="zh-CN" altLang="en-US" sz="2000">
                <a:latin typeface="Times New Roman" panose="02020503050405090304"/>
                <a:ea typeface="宋体"/>
              </a:rPr>
              <a:t>归一化，然后通过一个线性层将维度从 </a:t>
            </a:r>
            <a:r>
              <a:rPr lang="en-US" altLang="zh-CN" sz="2000">
                <a:latin typeface="Times New Roman" panose="02020503050405090304"/>
                <a:ea typeface="Times New Roman" panose="02020503050405090304"/>
              </a:rPr>
              <a:t>dim </a:t>
            </a:r>
            <a:r>
              <a:rPr lang="zh-CN" altLang="en-US" sz="2000">
                <a:latin typeface="Times New Roman" panose="02020503050405090304"/>
                <a:ea typeface="宋体"/>
              </a:rPr>
              <a:t>扩展到 </a:t>
            </a:r>
            <a:r>
              <a:rPr lang="en-US" altLang="zh-CN" sz="2000">
                <a:latin typeface="Times New Roman" panose="02020503050405090304"/>
                <a:ea typeface="Times New Roman" panose="02020503050405090304"/>
              </a:rPr>
              <a:t>hidden_dim</a:t>
            </a:r>
            <a:r>
              <a:rPr lang="zh-CN" altLang="en-US" sz="2000">
                <a:latin typeface="Times New Roman" panose="02020503050405090304"/>
                <a:ea typeface="宋体"/>
              </a:rPr>
              <a:t>，接着使用 </a:t>
            </a:r>
            <a:r>
              <a:rPr lang="en-US" altLang="zh-CN" sz="2000">
                <a:latin typeface="Times New Roman" panose="02020503050405090304"/>
                <a:ea typeface="Times New Roman" panose="02020503050405090304"/>
              </a:rPr>
              <a:t>GELU </a:t>
            </a:r>
            <a:r>
              <a:rPr lang="zh-CN" altLang="en-US" sz="2000">
                <a:latin typeface="Times New Roman" panose="02020503050405090304"/>
                <a:ea typeface="宋体"/>
              </a:rPr>
              <a:t>激活并进行 </a:t>
            </a:r>
            <a:r>
              <a:rPr lang="en-US" altLang="zh-CN" sz="2000">
                <a:latin typeface="Times New Roman" panose="02020503050405090304"/>
                <a:ea typeface="Times New Roman" panose="02020503050405090304"/>
              </a:rPr>
              <a:t>Dropout</a:t>
            </a:r>
            <a:r>
              <a:rPr lang="zh-CN" altLang="en-US" sz="2000">
                <a:latin typeface="Times New Roman" panose="02020503050405090304"/>
                <a:ea typeface="宋体"/>
              </a:rPr>
              <a:t>，以增强非线性和防止过拟合；随后再通过第二个线性层将维度映射回原始的 </a:t>
            </a:r>
            <a:r>
              <a:rPr lang="en-US" altLang="zh-CN" sz="2000">
                <a:latin typeface="Times New Roman" panose="02020503050405090304"/>
                <a:ea typeface="Times New Roman" panose="02020503050405090304"/>
              </a:rPr>
              <a:t>dim</a:t>
            </a:r>
            <a:r>
              <a:rPr lang="zh-CN" altLang="en-US" sz="2000">
                <a:latin typeface="Times New Roman" panose="02020503050405090304"/>
                <a:ea typeface="宋体"/>
              </a:rPr>
              <a:t>，并再次应用 </a:t>
            </a:r>
            <a:r>
              <a:rPr lang="en-US" altLang="zh-CN" sz="2000">
                <a:latin typeface="Times New Roman" panose="02020503050405090304"/>
                <a:ea typeface="Times New Roman" panose="02020503050405090304"/>
              </a:rPr>
              <a:t>Dropout</a:t>
            </a:r>
            <a:r>
              <a:rPr lang="zh-CN" altLang="en-US" sz="2000">
                <a:latin typeface="Times New Roman" panose="02020503050405090304"/>
                <a:ea typeface="宋体"/>
              </a:rPr>
              <a:t>。</a:t>
            </a:r>
            <a:endParaRPr lang="zh-CN" altLang="en-US" sz="2000">
              <a:latin typeface="Times New Roman" panose="02020503050405090304"/>
              <a:ea typeface="宋体"/>
            </a:endParaRPr>
          </a:p>
        </p:txBody>
      </p:sp>
      <p:pic>
        <p:nvPicPr>
          <p:cNvPr id="7" name="图片 7" descr="iShot_2025-04-28_11.10.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" y="3006090"/>
            <a:ext cx="8905240" cy="38417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074410" y="0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58737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实验背景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79543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32715" y="1144270"/>
            <a:ext cx="3286760" cy="46418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Transformer 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编码器</a:t>
            </a:r>
            <a:endParaRPr lang="zh-CN" altLang="en-US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过程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1945" y="1798955"/>
            <a:ext cx="11367770" cy="47561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1270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latin typeface="Times New Roman" panose="02020503050405090304"/>
                <a:ea typeface="Times New Roman" panose="02020503050405090304"/>
              </a:rPr>
              <a:t>Encoder </a:t>
            </a:r>
            <a:r>
              <a:rPr lang="zh-CN" altLang="en-US" sz="2000">
                <a:latin typeface="Times New Roman" panose="02020503050405090304"/>
                <a:ea typeface="宋体"/>
              </a:rPr>
              <a:t>模块将多个自注意力层和前馈网络层按顺序堆叠起来，构成 </a:t>
            </a:r>
            <a:r>
              <a:rPr lang="en-US" altLang="zh-CN" sz="2000">
                <a:latin typeface="Times New Roman" panose="02020503050405090304"/>
                <a:ea typeface="Times New Roman" panose="02020503050405090304"/>
              </a:rPr>
              <a:t>Transformer </a:t>
            </a:r>
            <a:r>
              <a:rPr lang="zh-CN" altLang="en-US" sz="2000">
                <a:latin typeface="Times New Roman" panose="02020503050405090304"/>
                <a:ea typeface="宋体"/>
              </a:rPr>
              <a:t>编码器的主体结构。</a:t>
            </a:r>
            <a:endParaRPr lang="zh-CN" altLang="en-US" sz="2000">
              <a:latin typeface="Times New Roman" panose="02020503050405090304"/>
              <a:ea typeface="宋体"/>
            </a:endParaRPr>
          </a:p>
        </p:txBody>
      </p:sp>
      <p:pic>
        <p:nvPicPr>
          <p:cNvPr id="8" name="图片 8" descr="iShot_2025-04-28_11.13.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2465070"/>
            <a:ext cx="8681085" cy="43713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51121191650"/>
  <p:tag name="MH_LIBRARY" val="GRAPHIC"/>
  <p:tag name="MH_TYPE" val="Other"/>
  <p:tag name="MH_ORDER" val="8"/>
</p:tagLst>
</file>

<file path=ppt/tags/tag10.xml><?xml version="1.0" encoding="utf-8"?>
<p:tagLst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ags/tag11.xml><?xml version="1.0" encoding="utf-8"?>
<p:tagLst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ags/tag12.xml><?xml version="1.0" encoding="utf-8"?>
<p:tagLst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ags/tag13.xml><?xml version="1.0" encoding="utf-8"?>
<p:tagLst xmlns:p="http://schemas.openxmlformats.org/presentationml/2006/main">
  <p:tag name="MH" val="20151121191650"/>
  <p:tag name="MH_LIBRARY" val="GRAPHIC"/>
  <p:tag name="MH_TYPE" val="Other"/>
  <p:tag name="MH_ORDER" val="8"/>
</p:tagLst>
</file>

<file path=ppt/tags/tag14.xml><?xml version="1.0" encoding="utf-8"?>
<p:tagLst xmlns:p="http://schemas.openxmlformats.org/presentationml/2006/main">
  <p:tag name="MH" val="20151121191650"/>
  <p:tag name="MH_LIBRARY" val="GRAPHIC"/>
  <p:tag name="MH_TYPE" val="Other"/>
  <p:tag name="MH_ORDER" val="8"/>
</p:tagLst>
</file>

<file path=ppt/tags/tag2.xml><?xml version="1.0" encoding="utf-8"?>
<p:tagLst xmlns:p="http://schemas.openxmlformats.org/presentationml/2006/main">
  <p:tag name="MH" val="20151121191650"/>
  <p:tag name="MH_LIBRARY" val="GRAPHIC"/>
  <p:tag name="MH_TYPE" val="Other"/>
  <p:tag name="MH_ORDER" val="8"/>
</p:tagLst>
</file>

<file path=ppt/tags/tag3.xml><?xml version="1.0" encoding="utf-8"?>
<p:tagLst xmlns:p="http://schemas.openxmlformats.org/presentationml/2006/main">
  <p:tag name="KSO_WM_DIAGRAM_VIRTUALLY_FRAME" val="{&quot;height&quot;:36.712283464566916,&quot;left&quot;:283.1845669291339,&quot;top&quot;:441.87779527559053,&quot;width&quot;:478.5777559055118}"/>
</p:tagLst>
</file>

<file path=ppt/tags/tag4.xml><?xml version="1.0" encoding="utf-8"?>
<p:tagLst xmlns:p="http://schemas.openxmlformats.org/presentationml/2006/main">
  <p:tag name="KSO_WM_DIAGRAM_VIRTUALLY_FRAME" val="{&quot;height&quot;:36.712283464566916,&quot;left&quot;:283.1845669291339,&quot;top&quot;:441.87779527559053,&quot;width&quot;:478.5777559055118}"/>
</p:tagLst>
</file>

<file path=ppt/tags/tag5.xml><?xml version="1.0" encoding="utf-8"?>
<p:tagLst xmlns:p="http://schemas.openxmlformats.org/presentationml/2006/main">
  <p:tag name="KSO_WM_DIAGRAM_VIRTUALLY_FRAME" val="{&quot;height&quot;:36.712283464566916,&quot;left&quot;:283.1845669291339,&quot;top&quot;:441.87779527559053,&quot;width&quot;:478.5777559055118}"/>
</p:tagLst>
</file>

<file path=ppt/tags/tag6.xml><?xml version="1.0" encoding="utf-8"?>
<p:tagLst xmlns:p="http://schemas.openxmlformats.org/presentationml/2006/main">
  <p:tag name="KSO_WM_DIAGRAM_VIRTUALLY_FRAME" val="{&quot;height&quot;:36.712283464566916,&quot;left&quot;:283.1845669291339,&quot;top&quot;:441.87779527559053,&quot;width&quot;:478.5777559055118}"/>
</p:tagLst>
</file>

<file path=ppt/tags/tag7.xml><?xml version="1.0" encoding="utf-8"?>
<p:tagLst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ags/tag8.xml><?xml version="1.0" encoding="utf-8"?>
<p:tagLst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ags/tag9.xml><?xml version="1.0" encoding="utf-8"?>
<p:tagLst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heme/theme1.xml><?xml version="1.0" encoding="utf-8"?>
<a:theme xmlns:a="http://schemas.openxmlformats.org/drawingml/2006/main" name="Office 主题​​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1636</Words>
  <Application>WPS 文字</Application>
  <PresentationFormat>宽屏</PresentationFormat>
  <Paragraphs>171</Paragraphs>
  <Slides>15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汉仪旗黑</vt:lpstr>
      <vt:lpstr>Impact MT Std</vt:lpstr>
      <vt:lpstr>苹方-简</vt:lpstr>
      <vt:lpstr>宋体</vt:lpstr>
      <vt:lpstr>Times New Roman</vt:lpstr>
      <vt:lpstr>宋体</vt:lpstr>
      <vt:lpstr>等线</vt:lpstr>
      <vt:lpstr>汉仪中等线KW</vt:lpstr>
      <vt:lpstr>Arial Unicode MS</vt:lpstr>
      <vt:lpstr>等线 Light</vt:lpstr>
      <vt:lpstr>Calibri</vt:lpstr>
      <vt:lpstr>Helvetica Neue</vt:lpstr>
      <vt:lpstr>汉仪书宋二KW</vt:lpstr>
      <vt:lpstr>Times New Roman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答辩-19</dc:title>
  <dc:creator>LP</dc:creator>
  <cp:lastModifiedBy>sakura</cp:lastModifiedBy>
  <cp:revision>158</cp:revision>
  <dcterms:created xsi:type="dcterms:W3CDTF">2025-04-28T10:14:51Z</dcterms:created>
  <dcterms:modified xsi:type="dcterms:W3CDTF">2025-04-28T10:14:51Z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2052-7.2.2.8955</vt:lpwstr>
  </property>
  <property fmtid="{D5CDD505-2E9C-101B-9397-08002B2CF9AE}" pid="3" name="ICV">
    <vt:lpwstr>9A52F2A306A7939B1FDCFD674C50AFAF_42</vt:lpwstr>
  </property>
</Properties>
</file>